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1508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BA986F-5D66-4DBC-9F55-2425ECA6E4CE}" type="doc">
      <dgm:prSet loTypeId="urn:microsoft.com/office/officeart/2005/8/layout/vList2" loCatId="list" qsTypeId="urn:microsoft.com/office/officeart/2005/8/quickstyle/simple5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1BAD964-9F28-453A-B955-F1A438E6DE90}">
      <dgm:prSet/>
      <dgm:spPr/>
      <dgm:t>
        <a:bodyPr/>
        <a:lstStyle/>
        <a:p>
          <a:r>
            <a:rPr lang="en-US"/>
            <a:t>ЗАХИСТ ТРУДОВИХ ПРАВ</a:t>
          </a:r>
        </a:p>
      </dgm:t>
    </dgm:pt>
    <dgm:pt modelId="{91A2B982-48E8-4E8D-A161-91B18F2756D0}" type="parTrans" cxnId="{C1C85F4C-44DF-4B61-9268-1FB229FE08AB}">
      <dgm:prSet/>
      <dgm:spPr/>
      <dgm:t>
        <a:bodyPr/>
        <a:lstStyle/>
        <a:p>
          <a:endParaRPr lang="en-US"/>
        </a:p>
      </dgm:t>
    </dgm:pt>
    <dgm:pt modelId="{6AAEBB25-E117-4EE9-A640-6DEC96439D2E}" type="sibTrans" cxnId="{C1C85F4C-44DF-4B61-9268-1FB229FE08AB}">
      <dgm:prSet/>
      <dgm:spPr/>
      <dgm:t>
        <a:bodyPr/>
        <a:lstStyle/>
        <a:p>
          <a:endParaRPr lang="en-US"/>
        </a:p>
      </dgm:t>
    </dgm:pt>
    <dgm:pt modelId="{01ADCBF5-1711-4633-AA50-035C3EA68E81}">
      <dgm:prSet/>
      <dgm:spPr/>
      <dgm:t>
        <a:bodyPr/>
        <a:lstStyle/>
        <a:p>
          <a:r>
            <a:rPr lang="en-US"/>
            <a:t>ЮРИДИЧНІ КОНСУЛЬТАЦІЇ</a:t>
          </a:r>
        </a:p>
      </dgm:t>
    </dgm:pt>
    <dgm:pt modelId="{06E103D5-DD50-48FB-B976-CB5241B8A186}" type="parTrans" cxnId="{FD288297-8671-41A9-9CA8-EEBFF119B224}">
      <dgm:prSet/>
      <dgm:spPr/>
      <dgm:t>
        <a:bodyPr/>
        <a:lstStyle/>
        <a:p>
          <a:endParaRPr lang="en-US"/>
        </a:p>
      </dgm:t>
    </dgm:pt>
    <dgm:pt modelId="{09F2EA15-EAA1-4410-B8C8-DDC52EBBD52B}" type="sibTrans" cxnId="{FD288297-8671-41A9-9CA8-EEBFF119B224}">
      <dgm:prSet/>
      <dgm:spPr/>
      <dgm:t>
        <a:bodyPr/>
        <a:lstStyle/>
        <a:p>
          <a:endParaRPr lang="en-US"/>
        </a:p>
      </dgm:t>
    </dgm:pt>
    <dgm:pt modelId="{AF04BC75-5411-42A8-B947-F383654F0EB9}">
      <dgm:prSet/>
      <dgm:spPr/>
      <dgm:t>
        <a:bodyPr/>
        <a:lstStyle/>
        <a:p>
          <a:r>
            <a:rPr lang="en-US"/>
            <a:t>ПРЕДСТАВНИЦТВО У СПОРАХ</a:t>
          </a:r>
        </a:p>
      </dgm:t>
    </dgm:pt>
    <dgm:pt modelId="{BD4F1853-9279-468C-BD02-D33DA7087278}" type="parTrans" cxnId="{D2A0487E-35ED-4FA5-A668-C7CD67D43921}">
      <dgm:prSet/>
      <dgm:spPr/>
      <dgm:t>
        <a:bodyPr/>
        <a:lstStyle/>
        <a:p>
          <a:endParaRPr lang="en-US"/>
        </a:p>
      </dgm:t>
    </dgm:pt>
    <dgm:pt modelId="{4C2135A0-2B95-4057-B110-7E77E4EC8FD9}" type="sibTrans" cxnId="{D2A0487E-35ED-4FA5-A668-C7CD67D43921}">
      <dgm:prSet/>
      <dgm:spPr/>
      <dgm:t>
        <a:bodyPr/>
        <a:lstStyle/>
        <a:p>
          <a:endParaRPr lang="en-US"/>
        </a:p>
      </dgm:t>
    </dgm:pt>
    <dgm:pt modelId="{A6B445AC-C9E7-4276-8415-0FAA6F95ABD1}">
      <dgm:prSet/>
      <dgm:spPr/>
      <dgm:t>
        <a:bodyPr/>
        <a:lstStyle/>
        <a:p>
          <a:r>
            <a:rPr lang="en-US"/>
            <a:t>ОСВІТА ТА КУРСИ</a:t>
          </a:r>
        </a:p>
      </dgm:t>
    </dgm:pt>
    <dgm:pt modelId="{172815B5-540F-4A34-A4BA-692496121E2C}" type="parTrans" cxnId="{82A24C49-F321-4C71-99C4-B0ED25888062}">
      <dgm:prSet/>
      <dgm:spPr/>
      <dgm:t>
        <a:bodyPr/>
        <a:lstStyle/>
        <a:p>
          <a:endParaRPr lang="en-US"/>
        </a:p>
      </dgm:t>
    </dgm:pt>
    <dgm:pt modelId="{067BDC54-3500-490C-944D-4E644D27B5AC}" type="sibTrans" cxnId="{82A24C49-F321-4C71-99C4-B0ED25888062}">
      <dgm:prSet/>
      <dgm:spPr/>
      <dgm:t>
        <a:bodyPr/>
        <a:lstStyle/>
        <a:p>
          <a:endParaRPr lang="en-US"/>
        </a:p>
      </dgm:t>
    </dgm:pt>
    <dgm:pt modelId="{BC8C7DD2-1855-47E2-9ED4-DB845354C38A}">
      <dgm:prSet/>
      <dgm:spPr/>
      <dgm:t>
        <a:bodyPr/>
        <a:lstStyle/>
        <a:p>
          <a:r>
            <a:rPr lang="en-US"/>
            <a:t>ІНТЕГРАЦІЙНА ТА КУЛЬТУРНА ПІДТРИМКА</a:t>
          </a:r>
        </a:p>
      </dgm:t>
    </dgm:pt>
    <dgm:pt modelId="{A206C3E1-8F47-466B-8D6B-860BEED5ECAB}" type="parTrans" cxnId="{F1F7BFEC-75A4-4B2C-983D-930CB487C11C}">
      <dgm:prSet/>
      <dgm:spPr/>
      <dgm:t>
        <a:bodyPr/>
        <a:lstStyle/>
        <a:p>
          <a:endParaRPr lang="en-US"/>
        </a:p>
      </dgm:t>
    </dgm:pt>
    <dgm:pt modelId="{297E9CDD-63DC-4790-82D1-3B613525C31A}" type="sibTrans" cxnId="{F1F7BFEC-75A4-4B2C-983D-930CB487C11C}">
      <dgm:prSet/>
      <dgm:spPr/>
      <dgm:t>
        <a:bodyPr/>
        <a:lstStyle/>
        <a:p>
          <a:endParaRPr lang="en-US"/>
        </a:p>
      </dgm:t>
    </dgm:pt>
    <dgm:pt modelId="{F269ABBA-A271-4EB7-8F81-8ECCBE00E271}">
      <dgm:prSet/>
      <dgm:spPr/>
      <dgm:t>
        <a:bodyPr/>
        <a:lstStyle/>
        <a:p>
          <a:r>
            <a:rPr lang="en-US"/>
            <a:t>БОРОТЬБА З ДИСКРИМІНАЦІЄЮ</a:t>
          </a:r>
        </a:p>
      </dgm:t>
    </dgm:pt>
    <dgm:pt modelId="{C6FFC61B-419B-41BB-A3D6-F56BA2139B54}" type="parTrans" cxnId="{7368A833-6DB5-4DEB-8B4D-BA387D3A40C7}">
      <dgm:prSet/>
      <dgm:spPr/>
      <dgm:t>
        <a:bodyPr/>
        <a:lstStyle/>
        <a:p>
          <a:endParaRPr lang="en-US"/>
        </a:p>
      </dgm:t>
    </dgm:pt>
    <dgm:pt modelId="{732D868D-D70B-43B3-9C37-EC8C625AA030}" type="sibTrans" cxnId="{7368A833-6DB5-4DEB-8B4D-BA387D3A40C7}">
      <dgm:prSet/>
      <dgm:spPr/>
      <dgm:t>
        <a:bodyPr/>
        <a:lstStyle/>
        <a:p>
          <a:endParaRPr lang="en-US"/>
        </a:p>
      </dgm:t>
    </dgm:pt>
    <dgm:pt modelId="{75CB6E77-AE39-4726-A81D-290811E75CF0}" type="pres">
      <dgm:prSet presAssocID="{B0BA986F-5D66-4DBC-9F55-2425ECA6E4CE}" presName="linear" presStyleCnt="0">
        <dgm:presLayoutVars>
          <dgm:animLvl val="lvl"/>
          <dgm:resizeHandles val="exact"/>
        </dgm:presLayoutVars>
      </dgm:prSet>
      <dgm:spPr/>
    </dgm:pt>
    <dgm:pt modelId="{2C88D0EC-8FF5-4458-B1A2-8A6720328D17}" type="pres">
      <dgm:prSet presAssocID="{11BAD964-9F28-453A-B955-F1A438E6DE90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89E76F2A-EB57-48A7-B675-EB7CF04F7EA6}" type="pres">
      <dgm:prSet presAssocID="{6AAEBB25-E117-4EE9-A640-6DEC96439D2E}" presName="spacer" presStyleCnt="0"/>
      <dgm:spPr/>
    </dgm:pt>
    <dgm:pt modelId="{AA513398-E188-4D0C-9926-DFA1BDD45A7C}" type="pres">
      <dgm:prSet presAssocID="{01ADCBF5-1711-4633-AA50-035C3EA68E81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B43A75A7-E878-4B8B-8A40-27BAD2CAFE6E}" type="pres">
      <dgm:prSet presAssocID="{09F2EA15-EAA1-4410-B8C8-DDC52EBBD52B}" presName="spacer" presStyleCnt="0"/>
      <dgm:spPr/>
    </dgm:pt>
    <dgm:pt modelId="{FB541185-FF67-4841-95E4-D9927F206ADB}" type="pres">
      <dgm:prSet presAssocID="{AF04BC75-5411-42A8-B947-F383654F0EB9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F8BDFD7B-0B39-4D35-8B15-3D676A2DC213}" type="pres">
      <dgm:prSet presAssocID="{4C2135A0-2B95-4057-B110-7E77E4EC8FD9}" presName="spacer" presStyleCnt="0"/>
      <dgm:spPr/>
    </dgm:pt>
    <dgm:pt modelId="{38D34AC1-F4C8-4A89-A841-B2C14E2B3FD5}" type="pres">
      <dgm:prSet presAssocID="{A6B445AC-C9E7-4276-8415-0FAA6F95ABD1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8DC5CD53-C0BB-470D-AA44-97EC44C61CEB}" type="pres">
      <dgm:prSet presAssocID="{067BDC54-3500-490C-944D-4E644D27B5AC}" presName="spacer" presStyleCnt="0"/>
      <dgm:spPr/>
    </dgm:pt>
    <dgm:pt modelId="{4D3C7437-8EAF-4541-896C-4AA4E5D81C4E}" type="pres">
      <dgm:prSet presAssocID="{BC8C7DD2-1855-47E2-9ED4-DB845354C38A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5159FC62-2893-48DB-AC36-94B94717D711}" type="pres">
      <dgm:prSet presAssocID="{297E9CDD-63DC-4790-82D1-3B613525C31A}" presName="spacer" presStyleCnt="0"/>
      <dgm:spPr/>
    </dgm:pt>
    <dgm:pt modelId="{ECE1020B-CB79-4706-8AA6-29F9A5BEB192}" type="pres">
      <dgm:prSet presAssocID="{F269ABBA-A271-4EB7-8F81-8ECCBE00E271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08D0EC11-9BE4-4DD0-93C5-B26C2E2F8A0F}" type="presOf" srcId="{F269ABBA-A271-4EB7-8F81-8ECCBE00E271}" destId="{ECE1020B-CB79-4706-8AA6-29F9A5BEB192}" srcOrd="0" destOrd="0" presId="urn:microsoft.com/office/officeart/2005/8/layout/vList2"/>
    <dgm:cxn modelId="{00B7662C-0280-4D59-9E96-9722A96768BB}" type="presOf" srcId="{01ADCBF5-1711-4633-AA50-035C3EA68E81}" destId="{AA513398-E188-4D0C-9926-DFA1BDD45A7C}" srcOrd="0" destOrd="0" presId="urn:microsoft.com/office/officeart/2005/8/layout/vList2"/>
    <dgm:cxn modelId="{7368A833-6DB5-4DEB-8B4D-BA387D3A40C7}" srcId="{B0BA986F-5D66-4DBC-9F55-2425ECA6E4CE}" destId="{F269ABBA-A271-4EB7-8F81-8ECCBE00E271}" srcOrd="5" destOrd="0" parTransId="{C6FFC61B-419B-41BB-A3D6-F56BA2139B54}" sibTransId="{732D868D-D70B-43B3-9C37-EC8C625AA030}"/>
    <dgm:cxn modelId="{C4F52344-1B21-46AE-BF51-8E515E95439F}" type="presOf" srcId="{11BAD964-9F28-453A-B955-F1A438E6DE90}" destId="{2C88D0EC-8FF5-4458-B1A2-8A6720328D17}" srcOrd="0" destOrd="0" presId="urn:microsoft.com/office/officeart/2005/8/layout/vList2"/>
    <dgm:cxn modelId="{82A24C49-F321-4C71-99C4-B0ED25888062}" srcId="{B0BA986F-5D66-4DBC-9F55-2425ECA6E4CE}" destId="{A6B445AC-C9E7-4276-8415-0FAA6F95ABD1}" srcOrd="3" destOrd="0" parTransId="{172815B5-540F-4A34-A4BA-692496121E2C}" sibTransId="{067BDC54-3500-490C-944D-4E644D27B5AC}"/>
    <dgm:cxn modelId="{C1C85F4C-44DF-4B61-9268-1FB229FE08AB}" srcId="{B0BA986F-5D66-4DBC-9F55-2425ECA6E4CE}" destId="{11BAD964-9F28-453A-B955-F1A438E6DE90}" srcOrd="0" destOrd="0" parTransId="{91A2B982-48E8-4E8D-A161-91B18F2756D0}" sibTransId="{6AAEBB25-E117-4EE9-A640-6DEC96439D2E}"/>
    <dgm:cxn modelId="{CDA0F179-CC80-4CB9-95E2-7DB3978E601B}" type="presOf" srcId="{B0BA986F-5D66-4DBC-9F55-2425ECA6E4CE}" destId="{75CB6E77-AE39-4726-A81D-290811E75CF0}" srcOrd="0" destOrd="0" presId="urn:microsoft.com/office/officeart/2005/8/layout/vList2"/>
    <dgm:cxn modelId="{D2A0487E-35ED-4FA5-A668-C7CD67D43921}" srcId="{B0BA986F-5D66-4DBC-9F55-2425ECA6E4CE}" destId="{AF04BC75-5411-42A8-B947-F383654F0EB9}" srcOrd="2" destOrd="0" parTransId="{BD4F1853-9279-468C-BD02-D33DA7087278}" sibTransId="{4C2135A0-2B95-4057-B110-7E77E4EC8FD9}"/>
    <dgm:cxn modelId="{FD288297-8671-41A9-9CA8-EEBFF119B224}" srcId="{B0BA986F-5D66-4DBC-9F55-2425ECA6E4CE}" destId="{01ADCBF5-1711-4633-AA50-035C3EA68E81}" srcOrd="1" destOrd="0" parTransId="{06E103D5-DD50-48FB-B976-CB5241B8A186}" sibTransId="{09F2EA15-EAA1-4410-B8C8-DDC52EBBD52B}"/>
    <dgm:cxn modelId="{58CD3EB3-D6F3-45DF-B2CE-7008B97840DC}" type="presOf" srcId="{BC8C7DD2-1855-47E2-9ED4-DB845354C38A}" destId="{4D3C7437-8EAF-4541-896C-4AA4E5D81C4E}" srcOrd="0" destOrd="0" presId="urn:microsoft.com/office/officeart/2005/8/layout/vList2"/>
    <dgm:cxn modelId="{BFF203C1-AA66-4BE4-8832-BB05D44EB33E}" type="presOf" srcId="{A6B445AC-C9E7-4276-8415-0FAA6F95ABD1}" destId="{38D34AC1-F4C8-4A89-A841-B2C14E2B3FD5}" srcOrd="0" destOrd="0" presId="urn:microsoft.com/office/officeart/2005/8/layout/vList2"/>
    <dgm:cxn modelId="{F1F7BFEC-75A4-4B2C-983D-930CB487C11C}" srcId="{B0BA986F-5D66-4DBC-9F55-2425ECA6E4CE}" destId="{BC8C7DD2-1855-47E2-9ED4-DB845354C38A}" srcOrd="4" destOrd="0" parTransId="{A206C3E1-8F47-466B-8D6B-860BEED5ECAB}" sibTransId="{297E9CDD-63DC-4790-82D1-3B613525C31A}"/>
    <dgm:cxn modelId="{3C2B59F9-FEDE-4164-920D-6362BBA3E82A}" type="presOf" srcId="{AF04BC75-5411-42A8-B947-F383654F0EB9}" destId="{FB541185-FF67-4841-95E4-D9927F206ADB}" srcOrd="0" destOrd="0" presId="urn:microsoft.com/office/officeart/2005/8/layout/vList2"/>
    <dgm:cxn modelId="{5FAD1AF4-5620-455F-9AE5-5DC229F7E8F4}" type="presParOf" srcId="{75CB6E77-AE39-4726-A81D-290811E75CF0}" destId="{2C88D0EC-8FF5-4458-B1A2-8A6720328D17}" srcOrd="0" destOrd="0" presId="urn:microsoft.com/office/officeart/2005/8/layout/vList2"/>
    <dgm:cxn modelId="{18CB24ED-8537-4F0C-8928-A78742AEB7A0}" type="presParOf" srcId="{75CB6E77-AE39-4726-A81D-290811E75CF0}" destId="{89E76F2A-EB57-48A7-B675-EB7CF04F7EA6}" srcOrd="1" destOrd="0" presId="urn:microsoft.com/office/officeart/2005/8/layout/vList2"/>
    <dgm:cxn modelId="{18FC57E4-45EE-41CF-8DEE-B91E45265996}" type="presParOf" srcId="{75CB6E77-AE39-4726-A81D-290811E75CF0}" destId="{AA513398-E188-4D0C-9926-DFA1BDD45A7C}" srcOrd="2" destOrd="0" presId="urn:microsoft.com/office/officeart/2005/8/layout/vList2"/>
    <dgm:cxn modelId="{A8ABC6E8-A11D-4388-B39B-70BE1A94BB61}" type="presParOf" srcId="{75CB6E77-AE39-4726-A81D-290811E75CF0}" destId="{B43A75A7-E878-4B8B-8A40-27BAD2CAFE6E}" srcOrd="3" destOrd="0" presId="urn:microsoft.com/office/officeart/2005/8/layout/vList2"/>
    <dgm:cxn modelId="{BD0E8B2C-D617-4C19-818A-3D499AEE9E34}" type="presParOf" srcId="{75CB6E77-AE39-4726-A81D-290811E75CF0}" destId="{FB541185-FF67-4841-95E4-D9927F206ADB}" srcOrd="4" destOrd="0" presId="urn:microsoft.com/office/officeart/2005/8/layout/vList2"/>
    <dgm:cxn modelId="{08B78619-0427-495E-B970-4EDAF8976303}" type="presParOf" srcId="{75CB6E77-AE39-4726-A81D-290811E75CF0}" destId="{F8BDFD7B-0B39-4D35-8B15-3D676A2DC213}" srcOrd="5" destOrd="0" presId="urn:microsoft.com/office/officeart/2005/8/layout/vList2"/>
    <dgm:cxn modelId="{EEFCB366-2524-4098-880E-FE6FA615423A}" type="presParOf" srcId="{75CB6E77-AE39-4726-A81D-290811E75CF0}" destId="{38D34AC1-F4C8-4A89-A841-B2C14E2B3FD5}" srcOrd="6" destOrd="0" presId="urn:microsoft.com/office/officeart/2005/8/layout/vList2"/>
    <dgm:cxn modelId="{C9EA8679-063C-46AF-857D-A9F023CD9883}" type="presParOf" srcId="{75CB6E77-AE39-4726-A81D-290811E75CF0}" destId="{8DC5CD53-C0BB-470D-AA44-97EC44C61CEB}" srcOrd="7" destOrd="0" presId="urn:microsoft.com/office/officeart/2005/8/layout/vList2"/>
    <dgm:cxn modelId="{2311519B-4A2D-45CB-B9F1-C596F3F256BB}" type="presParOf" srcId="{75CB6E77-AE39-4726-A81D-290811E75CF0}" destId="{4D3C7437-8EAF-4541-896C-4AA4E5D81C4E}" srcOrd="8" destOrd="0" presId="urn:microsoft.com/office/officeart/2005/8/layout/vList2"/>
    <dgm:cxn modelId="{8D49ECA3-424C-4264-969F-1CD4672C0C6A}" type="presParOf" srcId="{75CB6E77-AE39-4726-A81D-290811E75CF0}" destId="{5159FC62-2893-48DB-AC36-94B94717D711}" srcOrd="9" destOrd="0" presId="urn:microsoft.com/office/officeart/2005/8/layout/vList2"/>
    <dgm:cxn modelId="{EB299C3C-D06D-4797-9AF3-FDFD518CBA6A}" type="presParOf" srcId="{75CB6E77-AE39-4726-A81D-290811E75CF0}" destId="{ECE1020B-CB79-4706-8AA6-29F9A5BEB192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88D0EC-8FF5-4458-B1A2-8A6720328D17}">
      <dsp:nvSpPr>
        <dsp:cNvPr id="0" name=""/>
        <dsp:cNvSpPr/>
      </dsp:nvSpPr>
      <dsp:spPr>
        <a:xfrm>
          <a:off x="0" y="121187"/>
          <a:ext cx="4695825" cy="83655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ЗАХИСТ ТРУДОВИХ ПРАВ</a:t>
          </a:r>
        </a:p>
      </dsp:txBody>
      <dsp:txXfrm>
        <a:off x="40837" y="162024"/>
        <a:ext cx="4614151" cy="754876"/>
      </dsp:txXfrm>
    </dsp:sp>
    <dsp:sp modelId="{AA513398-E188-4D0C-9926-DFA1BDD45A7C}">
      <dsp:nvSpPr>
        <dsp:cNvPr id="0" name=""/>
        <dsp:cNvSpPr/>
      </dsp:nvSpPr>
      <dsp:spPr>
        <a:xfrm>
          <a:off x="0" y="1021097"/>
          <a:ext cx="4695825" cy="836550"/>
        </a:xfrm>
        <a:prstGeom prst="roundRect">
          <a:avLst/>
        </a:prstGeom>
        <a:gradFill rotWithShape="0">
          <a:gsLst>
            <a:gs pos="0">
              <a:schemeClr val="accent2">
                <a:hueOff val="-264675"/>
                <a:satOff val="298"/>
                <a:lumOff val="706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264675"/>
                <a:satOff val="298"/>
                <a:lumOff val="706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264675"/>
                <a:satOff val="298"/>
                <a:lumOff val="706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ЮРИДИЧНІ КОНСУЛЬТАЦІЇ</a:t>
          </a:r>
        </a:p>
      </dsp:txBody>
      <dsp:txXfrm>
        <a:off x="40837" y="1061934"/>
        <a:ext cx="4614151" cy="754876"/>
      </dsp:txXfrm>
    </dsp:sp>
    <dsp:sp modelId="{FB541185-FF67-4841-95E4-D9927F206ADB}">
      <dsp:nvSpPr>
        <dsp:cNvPr id="0" name=""/>
        <dsp:cNvSpPr/>
      </dsp:nvSpPr>
      <dsp:spPr>
        <a:xfrm>
          <a:off x="0" y="1921007"/>
          <a:ext cx="4695825" cy="836550"/>
        </a:xfrm>
        <a:prstGeom prst="roundRect">
          <a:avLst/>
        </a:prstGeom>
        <a:gradFill rotWithShape="0">
          <a:gsLst>
            <a:gs pos="0">
              <a:schemeClr val="accent2">
                <a:hueOff val="-529349"/>
                <a:satOff val="597"/>
                <a:lumOff val="1412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529349"/>
                <a:satOff val="597"/>
                <a:lumOff val="1412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529349"/>
                <a:satOff val="597"/>
                <a:lumOff val="1412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ПРЕДСТАВНИЦТВО У СПОРАХ</a:t>
          </a:r>
        </a:p>
      </dsp:txBody>
      <dsp:txXfrm>
        <a:off x="40837" y="1961844"/>
        <a:ext cx="4614151" cy="754876"/>
      </dsp:txXfrm>
    </dsp:sp>
    <dsp:sp modelId="{38D34AC1-F4C8-4A89-A841-B2C14E2B3FD5}">
      <dsp:nvSpPr>
        <dsp:cNvPr id="0" name=""/>
        <dsp:cNvSpPr/>
      </dsp:nvSpPr>
      <dsp:spPr>
        <a:xfrm>
          <a:off x="0" y="2820917"/>
          <a:ext cx="4695825" cy="836550"/>
        </a:xfrm>
        <a:prstGeom prst="roundRect">
          <a:avLst/>
        </a:prstGeom>
        <a:gradFill rotWithShape="0">
          <a:gsLst>
            <a:gs pos="0">
              <a:schemeClr val="accent2">
                <a:hueOff val="-794024"/>
                <a:satOff val="895"/>
                <a:lumOff val="2118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794024"/>
                <a:satOff val="895"/>
                <a:lumOff val="2118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794024"/>
                <a:satOff val="895"/>
                <a:lumOff val="2118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ОСВІТА ТА КУРСИ</a:t>
          </a:r>
        </a:p>
      </dsp:txBody>
      <dsp:txXfrm>
        <a:off x="40837" y="2861754"/>
        <a:ext cx="4614151" cy="754876"/>
      </dsp:txXfrm>
    </dsp:sp>
    <dsp:sp modelId="{4D3C7437-8EAF-4541-896C-4AA4E5D81C4E}">
      <dsp:nvSpPr>
        <dsp:cNvPr id="0" name=""/>
        <dsp:cNvSpPr/>
      </dsp:nvSpPr>
      <dsp:spPr>
        <a:xfrm>
          <a:off x="0" y="3720827"/>
          <a:ext cx="4695825" cy="836550"/>
        </a:xfrm>
        <a:prstGeom prst="roundRect">
          <a:avLst/>
        </a:prstGeom>
        <a:gradFill rotWithShape="0">
          <a:gsLst>
            <a:gs pos="0">
              <a:schemeClr val="accent2">
                <a:hueOff val="-1058698"/>
                <a:satOff val="1194"/>
                <a:lumOff val="2824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1058698"/>
                <a:satOff val="1194"/>
                <a:lumOff val="2824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1058698"/>
                <a:satOff val="1194"/>
                <a:lumOff val="2824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ІНТЕГРАЦІЙНА ТА КУЛЬТУРНА ПІДТРИМКА</a:t>
          </a:r>
        </a:p>
      </dsp:txBody>
      <dsp:txXfrm>
        <a:off x="40837" y="3761664"/>
        <a:ext cx="4614151" cy="754876"/>
      </dsp:txXfrm>
    </dsp:sp>
    <dsp:sp modelId="{ECE1020B-CB79-4706-8AA6-29F9A5BEB192}">
      <dsp:nvSpPr>
        <dsp:cNvPr id="0" name=""/>
        <dsp:cNvSpPr/>
      </dsp:nvSpPr>
      <dsp:spPr>
        <a:xfrm>
          <a:off x="0" y="4620737"/>
          <a:ext cx="4695825" cy="836550"/>
        </a:xfrm>
        <a:prstGeom prst="roundRect">
          <a:avLst/>
        </a:prstGeom>
        <a:gradFill rotWithShape="0">
          <a:gsLst>
            <a:gs pos="0">
              <a:schemeClr val="accent2">
                <a:hueOff val="-1323373"/>
                <a:satOff val="1492"/>
                <a:lumOff val="353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1323373"/>
                <a:satOff val="1492"/>
                <a:lumOff val="353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1323373"/>
                <a:satOff val="1492"/>
                <a:lumOff val="353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БОРОТЬБА З ДИСКРИМІНАЦІЄЮ</a:t>
          </a:r>
        </a:p>
      </dsp:txBody>
      <dsp:txXfrm>
        <a:off x="40837" y="4661574"/>
        <a:ext cx="4614151" cy="7548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512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933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191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317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86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898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395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11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539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438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7413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801242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6491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8834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3603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895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8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0271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E911EF-80F5-4781-A4DF-44EFAF242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B0A2A734-17E4-44D5-9630-D54D6AF74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Rectangle 11">
            <a:extLst>
              <a:ext uri="{FF2B5EF4-FFF2-40B4-BE49-F238E27FC236}">
                <a16:creationId xmlns:a16="http://schemas.microsoft.com/office/drawing/2014/main" id="{EFFB5C33-24B2-4764-BDBD-4C10A21DB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91606" y="0"/>
            <a:ext cx="255239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pic>
        <p:nvPicPr>
          <p:cNvPr id="23" name="Picture 13">
            <a:extLst>
              <a:ext uri="{FF2B5EF4-FFF2-40B4-BE49-F238E27FC236}">
                <a16:creationId xmlns:a16="http://schemas.microsoft.com/office/drawing/2014/main" id="{FEB601E2-EFED-4313-BEE4-9E27B94FC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2852"/>
            <a:ext cx="6832905" cy="246557"/>
          </a:xfrm>
          <a:prstGeom prst="rect">
            <a:avLst/>
          </a:prstGeom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1425DB5A-CEE1-4EE1-8C4A-689E49D354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6832905" cy="1660332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382" y="2733709"/>
            <a:ext cx="5743344" cy="1373070"/>
          </a:xfrm>
        </p:spPr>
        <p:txBody>
          <a:bodyPr>
            <a:normAutofit/>
          </a:bodyPr>
          <a:lstStyle/>
          <a:p>
            <a:r>
              <a:rPr lang="ru-RU" sz="3000" dirty="0" err="1">
                <a:solidFill>
                  <a:srgbClr val="FFFFFF"/>
                </a:solidFill>
              </a:rPr>
              <a:t>Профспілкова</a:t>
            </a:r>
            <a:r>
              <a:rPr lang="ru-RU" sz="3000" dirty="0">
                <a:solidFill>
                  <a:srgbClr val="FFFFFF"/>
                </a:solidFill>
              </a:rPr>
              <a:t> </a:t>
            </a:r>
            <a:r>
              <a:rPr lang="ru-RU" sz="3000" dirty="0" err="1">
                <a:solidFill>
                  <a:srgbClr val="FFFFFF"/>
                </a:solidFill>
              </a:rPr>
              <a:t>організація</a:t>
            </a:r>
            <a:r>
              <a:rPr lang="ru-RU" sz="3000" dirty="0">
                <a:solidFill>
                  <a:srgbClr val="FFFFFF"/>
                </a:solidFill>
              </a:rPr>
              <a:t> </a:t>
            </a:r>
            <a:r>
              <a:rPr lang="ru-RU" sz="3000" dirty="0" err="1">
                <a:solidFill>
                  <a:srgbClr val="FFFFFF"/>
                </a:solidFill>
              </a:rPr>
              <a:t>працівників</a:t>
            </a:r>
            <a:r>
              <a:rPr lang="ru-RU" sz="3000" dirty="0">
                <a:solidFill>
                  <a:srgbClr val="FFFFFF"/>
                </a:solidFill>
              </a:rPr>
              <a:t> </a:t>
            </a:r>
            <a:r>
              <a:rPr lang="ru-RU" sz="3000" dirty="0" err="1">
                <a:solidFill>
                  <a:srgbClr val="FFFFFF"/>
                </a:solidFill>
              </a:rPr>
              <a:t>зі</a:t>
            </a:r>
            <a:r>
              <a:rPr lang="ru-RU" sz="3000" dirty="0">
                <a:solidFill>
                  <a:srgbClr val="FFFFFF"/>
                </a:solidFill>
              </a:rPr>
              <a:t> </a:t>
            </a:r>
            <a:r>
              <a:rPr lang="ru-RU" sz="3000" dirty="0" err="1">
                <a:solidFill>
                  <a:srgbClr val="FFFFFF"/>
                </a:solidFill>
              </a:rPr>
              <a:t>Східної</a:t>
            </a:r>
            <a:r>
              <a:rPr lang="ru-RU" sz="3000" dirty="0">
                <a:solidFill>
                  <a:srgbClr val="FFFFFF"/>
                </a:solidFill>
              </a:rPr>
              <a:t> </a:t>
            </a:r>
            <a:r>
              <a:rPr lang="ru-RU" sz="3000" dirty="0" err="1">
                <a:solidFill>
                  <a:srgbClr val="FFFFFF"/>
                </a:solidFill>
              </a:rPr>
              <a:t>Європи</a:t>
            </a:r>
            <a:r>
              <a:rPr lang="ru-RU" sz="3000" dirty="0">
                <a:solidFill>
                  <a:srgbClr val="FFFFFF"/>
                </a:solidFill>
              </a:rPr>
              <a:t> (</a:t>
            </a:r>
            <a:r>
              <a:rPr lang="cs-CZ" sz="3000" dirty="0">
                <a:solidFill>
                  <a:srgbClr val="FFFFFF"/>
                </a:solidFill>
              </a:rPr>
              <a:t>OOPVE)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5611" y="4394039"/>
            <a:ext cx="5478114" cy="1117687"/>
          </a:xfrm>
        </p:spPr>
        <p:txBody>
          <a:bodyPr>
            <a:normAutofit/>
          </a:bodyPr>
          <a:lstStyle/>
          <a:p>
            <a:r>
              <a:t>info@oopve.info | www.oopve.info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485FFDC-0CAD-450C-A1F1-75E392CC81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9672BDB-4ABD-40E5-A8B8-F7340E3BD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FA2BC7-3F19-4E1C-B3D1-19995D9F6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3395" y="0"/>
            <a:ext cx="5664708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2FF40B5-1E36-4442-8D28-D1AA571AD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6045"/>
            <a:ext cx="3723894" cy="14466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3C09592-2DB2-47C0-A5CB-BD39288D1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38764"/>
            <a:ext cx="3723424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2063262"/>
            <a:ext cx="2804460" cy="2661052"/>
          </a:xfrm>
        </p:spPr>
        <p:txBody>
          <a:bodyPr>
            <a:normAutofit/>
          </a:bodyPr>
          <a:lstStyle/>
          <a:p>
            <a:pPr algn="r"/>
            <a:r>
              <a:rPr lang="ru-RU" sz="3500"/>
              <a:t>Що ми пропонуємо – </a:t>
            </a:r>
            <a:r>
              <a:rPr lang="cs-CZ" sz="3500"/>
              <a:t>OOPVE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DB7B719-4466-6354-F487-5C14F08825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7494878"/>
              </p:ext>
            </p:extLst>
          </p:nvPr>
        </p:nvGraphicFramePr>
        <p:xfrm>
          <a:off x="3963591" y="639763"/>
          <a:ext cx="4695825" cy="5578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0FA309-807F-4C17-98EF-A3BA7388E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42A87B-CAE9-4F8F-B293-28388E45D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8FA1749-B91A-40E7-AD01-0B9C9C6AF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3395" y="0"/>
            <a:ext cx="5664708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B7A934F-FFF7-4353-83D3-4EF66E93E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6045"/>
            <a:ext cx="3723894" cy="1446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00676C8-6DE8-47DD-9A23-D42063A12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38764"/>
            <a:ext cx="3723424" cy="31804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2063262"/>
            <a:ext cx="2804460" cy="2661052"/>
          </a:xfrm>
        </p:spPr>
        <p:txBody>
          <a:bodyPr>
            <a:normAutofit/>
          </a:bodyPr>
          <a:lstStyle/>
          <a:p>
            <a:pPr algn="r"/>
            <a:r>
              <a:rPr lang="ru-RU" sz="3800">
                <a:solidFill>
                  <a:srgbClr val="FFFFFF"/>
                </a:solidFill>
              </a:rPr>
              <a:t>ЗАХИСТ ТРУДОВИХ ПРАВ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5996" y="661106"/>
            <a:ext cx="4693021" cy="5503101"/>
          </a:xfrm>
        </p:spPr>
        <p:txBody>
          <a:bodyPr anchor="ctr">
            <a:normAutofit/>
          </a:bodyPr>
          <a:lstStyle/>
          <a:p>
            <a:endParaRPr lang="ru-RU" sz="1700" dirty="0">
              <a:solidFill>
                <a:srgbClr val="FFFFFF"/>
              </a:solidFill>
            </a:endParaRPr>
          </a:p>
          <a:p>
            <a:r>
              <a:rPr lang="ru-RU" sz="3200" dirty="0">
                <a:solidFill>
                  <a:srgbClr val="FFFFFF"/>
                </a:solidFill>
              </a:rPr>
              <a:t>Ми </a:t>
            </a:r>
            <a:r>
              <a:rPr lang="ru-RU" sz="3200" dirty="0" err="1">
                <a:solidFill>
                  <a:srgbClr val="FFFFFF"/>
                </a:solidFill>
              </a:rPr>
              <a:t>допоможемо</a:t>
            </a:r>
            <a:r>
              <a:rPr lang="ru-RU" sz="3200" dirty="0">
                <a:solidFill>
                  <a:srgbClr val="FFFFFF"/>
                </a:solidFill>
              </a:rPr>
              <a:t>, </a:t>
            </a:r>
            <a:r>
              <a:rPr lang="ru-RU" sz="3200" dirty="0" err="1">
                <a:solidFill>
                  <a:srgbClr val="FFFFFF"/>
                </a:solidFill>
              </a:rPr>
              <a:t>якщо</a:t>
            </a:r>
            <a:r>
              <a:rPr lang="ru-RU" sz="3200" dirty="0">
                <a:solidFill>
                  <a:srgbClr val="FFFFFF"/>
                </a:solidFill>
              </a:rPr>
              <a:t> </a:t>
            </a:r>
            <a:r>
              <a:rPr lang="ru-RU" sz="3200" dirty="0" err="1">
                <a:solidFill>
                  <a:srgbClr val="FFFFFF"/>
                </a:solidFill>
              </a:rPr>
              <a:t>роботодавець</a:t>
            </a:r>
            <a:r>
              <a:rPr lang="ru-RU" sz="3200" dirty="0">
                <a:solidFill>
                  <a:srgbClr val="FFFFFF"/>
                </a:solidFill>
              </a:rPr>
              <a:t> вас </a:t>
            </a:r>
            <a:r>
              <a:rPr lang="ru-RU" sz="3200" dirty="0" err="1">
                <a:solidFill>
                  <a:srgbClr val="FFFFFF"/>
                </a:solidFill>
              </a:rPr>
              <a:t>обманює</a:t>
            </a:r>
            <a:r>
              <a:rPr lang="ru-RU" sz="3200" dirty="0">
                <a:solidFill>
                  <a:srgbClr val="FFFFFF"/>
                </a:solidFill>
              </a:rPr>
              <a:t>, не платить </a:t>
            </a:r>
            <a:r>
              <a:rPr lang="ru-RU" sz="3200" dirty="0" err="1">
                <a:solidFill>
                  <a:srgbClr val="FFFFFF"/>
                </a:solidFill>
              </a:rPr>
              <a:t>або</a:t>
            </a:r>
            <a:r>
              <a:rPr lang="ru-RU" sz="3200" dirty="0">
                <a:solidFill>
                  <a:srgbClr val="FFFFFF"/>
                </a:solidFill>
              </a:rPr>
              <a:t> </a:t>
            </a:r>
            <a:r>
              <a:rPr lang="ru-RU" sz="3200" dirty="0" err="1">
                <a:solidFill>
                  <a:srgbClr val="FFFFFF"/>
                </a:solidFill>
              </a:rPr>
              <a:t>порушує</a:t>
            </a:r>
            <a:r>
              <a:rPr lang="ru-RU" sz="3200" dirty="0">
                <a:solidFill>
                  <a:srgbClr val="FFFFFF"/>
                </a:solidFill>
              </a:rPr>
              <a:t> закон.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0FA309-807F-4C17-98EF-A3BA7388E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42A87B-CAE9-4F8F-B293-28388E45D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8FA1749-B91A-40E7-AD01-0B9C9C6AF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3395" y="0"/>
            <a:ext cx="5664708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B7A934F-FFF7-4353-83D3-4EF66E93E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6045"/>
            <a:ext cx="3723894" cy="1446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00676C8-6DE8-47DD-9A23-D42063A12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38764"/>
            <a:ext cx="3723424" cy="31804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2063262"/>
            <a:ext cx="2804460" cy="2661052"/>
          </a:xfrm>
        </p:spPr>
        <p:txBody>
          <a:bodyPr>
            <a:normAutofit/>
          </a:bodyPr>
          <a:lstStyle/>
          <a:p>
            <a:pPr algn="r"/>
            <a:r>
              <a:rPr lang="ru-RU" sz="2900">
                <a:solidFill>
                  <a:srgbClr val="FFFFFF"/>
                </a:solidFill>
              </a:rPr>
              <a:t>ЮРИДИЧНІ КОНСУЛЬТАЦІЇ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5996" y="661106"/>
            <a:ext cx="4693021" cy="5503101"/>
          </a:xfrm>
        </p:spPr>
        <p:txBody>
          <a:bodyPr anchor="ctr">
            <a:normAutofit/>
          </a:bodyPr>
          <a:lstStyle/>
          <a:p>
            <a:endParaRPr lang="ru-RU" sz="1700" dirty="0">
              <a:solidFill>
                <a:srgbClr val="FFFFFF"/>
              </a:solidFill>
            </a:endParaRPr>
          </a:p>
          <a:p>
            <a:r>
              <a:rPr lang="ru-RU" dirty="0" err="1">
                <a:solidFill>
                  <a:srgbClr val="FFFFFF"/>
                </a:solidFill>
              </a:rPr>
              <a:t>Консультації</a:t>
            </a: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ru-RU" dirty="0" err="1">
                <a:solidFill>
                  <a:srgbClr val="FFFFFF"/>
                </a:solidFill>
              </a:rPr>
              <a:t>щодо</a:t>
            </a:r>
            <a:r>
              <a:rPr lang="ru-RU" dirty="0">
                <a:solidFill>
                  <a:srgbClr val="FFFFFF"/>
                </a:solidFill>
              </a:rPr>
              <a:t> трудового договору, </a:t>
            </a:r>
            <a:r>
              <a:rPr lang="ru-RU" dirty="0" err="1">
                <a:solidFill>
                  <a:srgbClr val="FFFFFF"/>
                </a:solidFill>
              </a:rPr>
              <a:t>звільнення</a:t>
            </a:r>
            <a:r>
              <a:rPr lang="ru-RU" dirty="0">
                <a:solidFill>
                  <a:srgbClr val="FFFFFF"/>
                </a:solidFill>
              </a:rPr>
              <a:t>, </a:t>
            </a:r>
            <a:r>
              <a:rPr lang="ru-RU" dirty="0" err="1">
                <a:solidFill>
                  <a:srgbClr val="FFFFFF"/>
                </a:solidFill>
              </a:rPr>
              <a:t>невиплаченої</a:t>
            </a: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ru-RU" dirty="0" err="1">
                <a:solidFill>
                  <a:srgbClr val="FFFFFF"/>
                </a:solidFill>
              </a:rPr>
              <a:t>зарплати</a:t>
            </a:r>
            <a:r>
              <a:rPr lang="ru-RU" dirty="0">
                <a:solidFill>
                  <a:srgbClr val="FFFFFF"/>
                </a:solidFill>
              </a:rPr>
              <a:t> та </a:t>
            </a:r>
            <a:r>
              <a:rPr lang="ru-RU" dirty="0" err="1">
                <a:solidFill>
                  <a:srgbClr val="FFFFFF"/>
                </a:solidFill>
              </a:rPr>
              <a:t>безпеки</a:t>
            </a: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ru-RU" dirty="0" err="1">
                <a:solidFill>
                  <a:srgbClr val="FFFFFF"/>
                </a:solidFill>
              </a:rPr>
              <a:t>праці</a:t>
            </a:r>
            <a:r>
              <a:rPr lang="ru-RU" dirty="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0FA309-807F-4C17-98EF-A3BA7388E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42A87B-CAE9-4F8F-B293-28388E45D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8FA1749-B91A-40E7-AD01-0B9C9C6AF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3395" y="0"/>
            <a:ext cx="5664708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B7A934F-FFF7-4353-83D3-4EF66E93E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6045"/>
            <a:ext cx="3723894" cy="1446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00676C8-6DE8-47DD-9A23-D42063A12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38764"/>
            <a:ext cx="3723424" cy="31804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2063262"/>
            <a:ext cx="2804460" cy="2661052"/>
          </a:xfrm>
        </p:spPr>
        <p:txBody>
          <a:bodyPr>
            <a:normAutofit/>
          </a:bodyPr>
          <a:lstStyle/>
          <a:p>
            <a:pPr algn="r"/>
            <a:r>
              <a:rPr lang="ru-RU" sz="2100">
                <a:solidFill>
                  <a:srgbClr val="FFFFFF"/>
                </a:solidFill>
              </a:rPr>
              <a:t>ПРЕДСТАВНИЦТВО У СПОРАХ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5996" y="661106"/>
            <a:ext cx="4693021" cy="5503101"/>
          </a:xfrm>
        </p:spPr>
        <p:txBody>
          <a:bodyPr anchor="ctr">
            <a:normAutofit/>
          </a:bodyPr>
          <a:lstStyle/>
          <a:p>
            <a:endParaRPr lang="ru-RU" sz="1700" dirty="0">
              <a:solidFill>
                <a:srgbClr val="FFFFFF"/>
              </a:solidFill>
            </a:endParaRPr>
          </a:p>
          <a:p>
            <a:r>
              <a:rPr lang="ru-RU" dirty="0">
                <a:solidFill>
                  <a:srgbClr val="FFFFFF"/>
                </a:solidFill>
              </a:rPr>
              <a:t>Ми </a:t>
            </a:r>
            <a:r>
              <a:rPr lang="ru-RU" dirty="0" err="1">
                <a:solidFill>
                  <a:srgbClr val="FFFFFF"/>
                </a:solidFill>
              </a:rPr>
              <a:t>представляємо</a:t>
            </a:r>
            <a:r>
              <a:rPr lang="ru-RU" dirty="0">
                <a:solidFill>
                  <a:srgbClr val="FFFFFF"/>
                </a:solidFill>
              </a:rPr>
              <a:t> вас у переговорах з </a:t>
            </a:r>
            <a:r>
              <a:rPr lang="ru-RU" dirty="0" err="1">
                <a:solidFill>
                  <a:srgbClr val="FFFFFF"/>
                </a:solidFill>
              </a:rPr>
              <a:t>роботодавцем</a:t>
            </a: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ru-RU" dirty="0" err="1">
                <a:solidFill>
                  <a:srgbClr val="FFFFFF"/>
                </a:solidFill>
              </a:rPr>
              <a:t>або</a:t>
            </a: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ru-RU" dirty="0" err="1">
                <a:solidFill>
                  <a:srgbClr val="FFFFFF"/>
                </a:solidFill>
              </a:rPr>
              <a:t>державними</a:t>
            </a:r>
            <a:r>
              <a:rPr lang="ru-RU" dirty="0">
                <a:solidFill>
                  <a:srgbClr val="FFFFFF"/>
                </a:solidFill>
              </a:rPr>
              <a:t> органами</a:t>
            </a:r>
            <a:r>
              <a:rPr lang="ru-RU" sz="1700" dirty="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0FA309-807F-4C17-98EF-A3BA7388E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42A87B-CAE9-4F8F-B293-28388E45D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8FA1749-B91A-40E7-AD01-0B9C9C6AF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3395" y="0"/>
            <a:ext cx="5664708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B7A934F-FFF7-4353-83D3-4EF66E93E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6045"/>
            <a:ext cx="3723894" cy="1446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00676C8-6DE8-47DD-9A23-D42063A12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38764"/>
            <a:ext cx="3723424" cy="31804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2063262"/>
            <a:ext cx="2804460" cy="2661052"/>
          </a:xfrm>
        </p:spPr>
        <p:txBody>
          <a:bodyPr>
            <a:normAutofit/>
          </a:bodyPr>
          <a:lstStyle/>
          <a:p>
            <a:pPr algn="r"/>
            <a:r>
              <a:rPr lang="ru-RU" sz="3800">
                <a:solidFill>
                  <a:srgbClr val="FFFFFF"/>
                </a:solidFill>
              </a:rPr>
              <a:t>ОСВІТА ТА КУРСИ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5996" y="661106"/>
            <a:ext cx="4693021" cy="5503101"/>
          </a:xfrm>
        </p:spPr>
        <p:txBody>
          <a:bodyPr anchor="ctr">
            <a:normAutofit/>
          </a:bodyPr>
          <a:lstStyle/>
          <a:p>
            <a:endParaRPr lang="ru-RU" sz="1700" dirty="0">
              <a:solidFill>
                <a:srgbClr val="FFFFFF"/>
              </a:solidFill>
            </a:endParaRPr>
          </a:p>
          <a:p>
            <a:r>
              <a:rPr lang="ru-RU" dirty="0" err="1">
                <a:solidFill>
                  <a:srgbClr val="FFFFFF"/>
                </a:solidFill>
              </a:rPr>
              <a:t>Курси</a:t>
            </a: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ru-RU" dirty="0" err="1">
                <a:solidFill>
                  <a:srgbClr val="FFFFFF"/>
                </a:solidFill>
              </a:rPr>
              <a:t>чеської</a:t>
            </a: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ru-RU" dirty="0" err="1">
                <a:solidFill>
                  <a:srgbClr val="FFFFFF"/>
                </a:solidFill>
              </a:rPr>
              <a:t>мови</a:t>
            </a:r>
            <a:r>
              <a:rPr lang="ru-RU" dirty="0">
                <a:solidFill>
                  <a:srgbClr val="FFFFFF"/>
                </a:solidFill>
              </a:rPr>
              <a:t>, трудового права та </a:t>
            </a:r>
            <a:r>
              <a:rPr lang="ru-RU" dirty="0" err="1">
                <a:solidFill>
                  <a:srgbClr val="FFFFFF"/>
                </a:solidFill>
              </a:rPr>
              <a:t>орієнтації</a:t>
            </a:r>
            <a:r>
              <a:rPr lang="ru-RU" dirty="0">
                <a:solidFill>
                  <a:srgbClr val="FFFFFF"/>
                </a:solidFill>
              </a:rPr>
              <a:t> в </a:t>
            </a:r>
            <a:r>
              <a:rPr lang="ru-RU" dirty="0" err="1">
                <a:solidFill>
                  <a:srgbClr val="FFFFFF"/>
                </a:solidFill>
              </a:rPr>
              <a:t>чеському</a:t>
            </a: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ru-RU" dirty="0" err="1">
                <a:solidFill>
                  <a:srgbClr val="FFFFFF"/>
                </a:solidFill>
              </a:rPr>
              <a:t>суспільстві</a:t>
            </a:r>
            <a:r>
              <a:rPr lang="ru-RU" dirty="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0FA309-807F-4C17-98EF-A3BA7388E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42A87B-CAE9-4F8F-B293-28388E45D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8FA1749-B91A-40E7-AD01-0B9C9C6AF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3395" y="0"/>
            <a:ext cx="5664708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B7A934F-FFF7-4353-83D3-4EF66E93E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6045"/>
            <a:ext cx="3723894" cy="1446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00676C8-6DE8-47DD-9A23-D42063A12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38764"/>
            <a:ext cx="3723424" cy="31804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2063262"/>
            <a:ext cx="2804460" cy="2661052"/>
          </a:xfrm>
        </p:spPr>
        <p:txBody>
          <a:bodyPr>
            <a:normAutofit/>
          </a:bodyPr>
          <a:lstStyle/>
          <a:p>
            <a:pPr algn="r"/>
            <a:r>
              <a:rPr lang="ru-RU" sz="2400">
                <a:solidFill>
                  <a:srgbClr val="FFFFFF"/>
                </a:solidFill>
              </a:rPr>
              <a:t>БОРОТЬБА З ДИСКРИМІНАЦІЄЮ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5996" y="661106"/>
            <a:ext cx="4693021" cy="5503101"/>
          </a:xfrm>
        </p:spPr>
        <p:txBody>
          <a:bodyPr anchor="ctr">
            <a:normAutofit/>
          </a:bodyPr>
          <a:lstStyle/>
          <a:p>
            <a:endParaRPr lang="ru-RU" sz="1700" dirty="0">
              <a:solidFill>
                <a:srgbClr val="FFFFFF"/>
              </a:solidFill>
            </a:endParaRPr>
          </a:p>
          <a:p>
            <a:r>
              <a:rPr lang="ru-RU" dirty="0">
                <a:solidFill>
                  <a:srgbClr val="FFFFFF"/>
                </a:solidFill>
              </a:rPr>
              <a:t>Ми </a:t>
            </a:r>
            <a:r>
              <a:rPr lang="ru-RU" dirty="0" err="1">
                <a:solidFill>
                  <a:srgbClr val="FFFFFF"/>
                </a:solidFill>
              </a:rPr>
              <a:t>виступаємо</a:t>
            </a:r>
            <a:r>
              <a:rPr lang="ru-RU" dirty="0">
                <a:solidFill>
                  <a:srgbClr val="FFFFFF"/>
                </a:solidFill>
              </a:rPr>
              <a:t> за </a:t>
            </a:r>
            <a:r>
              <a:rPr lang="ru-RU" dirty="0" err="1">
                <a:solidFill>
                  <a:srgbClr val="FFFFFF"/>
                </a:solidFill>
              </a:rPr>
              <a:t>рівне</a:t>
            </a: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ru-RU" dirty="0" err="1">
                <a:solidFill>
                  <a:srgbClr val="FFFFFF"/>
                </a:solidFill>
              </a:rPr>
              <a:t>ставлення</a:t>
            </a:r>
            <a:r>
              <a:rPr lang="ru-RU" dirty="0">
                <a:solidFill>
                  <a:srgbClr val="FFFFFF"/>
                </a:solidFill>
              </a:rPr>
              <a:t>, </a:t>
            </a:r>
            <a:r>
              <a:rPr lang="ru-RU" dirty="0" err="1">
                <a:solidFill>
                  <a:srgbClr val="FFFFFF"/>
                </a:solidFill>
              </a:rPr>
              <a:t>гідну</a:t>
            </a:r>
            <a:r>
              <a:rPr lang="ru-RU" dirty="0">
                <a:solidFill>
                  <a:srgbClr val="FFFFFF"/>
                </a:solidFill>
              </a:rPr>
              <a:t> оплату </a:t>
            </a:r>
            <a:r>
              <a:rPr lang="ru-RU" dirty="0" err="1">
                <a:solidFill>
                  <a:srgbClr val="FFFFFF"/>
                </a:solidFill>
              </a:rPr>
              <a:t>праці</a:t>
            </a:r>
            <a:r>
              <a:rPr lang="ru-RU" dirty="0">
                <a:solidFill>
                  <a:srgbClr val="FFFFFF"/>
                </a:solidFill>
              </a:rPr>
              <a:t> та </a:t>
            </a:r>
            <a:r>
              <a:rPr lang="ru-RU" dirty="0" err="1">
                <a:solidFill>
                  <a:srgbClr val="FFFFFF"/>
                </a:solidFill>
              </a:rPr>
              <a:t>кращі</a:t>
            </a: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ru-RU" dirty="0" err="1">
                <a:solidFill>
                  <a:srgbClr val="FFFFFF"/>
                </a:solidFill>
              </a:rPr>
              <a:t>умови</a:t>
            </a: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ru-RU" dirty="0" err="1">
                <a:solidFill>
                  <a:srgbClr val="FFFFFF"/>
                </a:solidFill>
              </a:rPr>
              <a:t>праці</a:t>
            </a:r>
            <a:r>
              <a:rPr lang="ru-RU" dirty="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Modrá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Berlí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Berlín</Template>
  <TotalTime>10</TotalTime>
  <Words>121</Words>
  <Application>Microsoft Office PowerPoint</Application>
  <PresentationFormat>Předvádění na obrazovce (4:3)</PresentationFormat>
  <Paragraphs>24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0" baseType="lpstr">
      <vt:lpstr>Arial</vt:lpstr>
      <vt:lpstr>Trebuchet MS</vt:lpstr>
      <vt:lpstr>Berlín</vt:lpstr>
      <vt:lpstr>Профспілкова організація працівників зі Східної Європи (OOPVE)</vt:lpstr>
      <vt:lpstr>Що ми пропонуємо – OOPVE</vt:lpstr>
      <vt:lpstr>ЗАХИСТ ТРУДОВИХ ПРАВ</vt:lpstr>
      <vt:lpstr>ЮРИДИЧНІ КОНСУЛЬТАЦІЇ</vt:lpstr>
      <vt:lpstr>ПРЕДСТАВНИЦТВО У СПОРАХ</vt:lpstr>
      <vt:lpstr>ОСВІТА ТА КУРСИ</vt:lpstr>
      <vt:lpstr>БОРОТЬБА З ДИСКРИМІНАЦІЄЮ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Rostislav</dc:creator>
  <cp:keywords/>
  <dc:description>generated using python-pptx</dc:description>
  <cp:lastModifiedBy>rostislav kotrc</cp:lastModifiedBy>
  <cp:revision>2</cp:revision>
  <dcterms:created xsi:type="dcterms:W3CDTF">2013-01-27T09:14:16Z</dcterms:created>
  <dcterms:modified xsi:type="dcterms:W3CDTF">2025-07-27T14:32:36Z</dcterms:modified>
  <cp:category/>
</cp:coreProperties>
</file>